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sldIdLst>
    <p:sldId id="256" r:id="rId2"/>
    <p:sldId id="259" r:id="rId3"/>
    <p:sldId id="257" r:id="rId4"/>
    <p:sldId id="258" r:id="rId5"/>
    <p:sldId id="260" r:id="rId6"/>
    <p:sldId id="267" r:id="rId7"/>
    <p:sldId id="265" r:id="rId8"/>
    <p:sldId id="263" r:id="rId9"/>
    <p:sldId id="268" r:id="rId10"/>
    <p:sldId id="269" r:id="rId11"/>
    <p:sldId id="270" r:id="rId12"/>
    <p:sldId id="264" r:id="rId13"/>
    <p:sldId id="271"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70F6C-240E-0D89-6E98-C944ABCF2B3B}" v="4083" dt="2019-12-16T01:47:33.181"/>
    <p1510:client id="{53CBA07B-F0E2-36CF-6DAD-E0240BB55D1E}" v="1" dt="2019-12-15T22:03:59.733"/>
    <p1510:client id="{88D03066-9CB7-FA65-9264-DF8C8D66A289}" v="2155" dt="2019-12-13T01:22:50.178"/>
    <p1510:client id="{8A7F7DCD-FB6B-A537-58BE-AF4552C32EF1}" v="1742" dt="2019-12-15T23:32:01.312"/>
    <p1510:client id="{DDE47CAD-CFD2-A84C-0261-2212D76EF02D}" v="169" dt="2019-12-15T22:38:05.3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D38747-4367-4BD2-8D51-C97E202738E2}" type="datetime1">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3668861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019048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28036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905078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694173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67858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13785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7E833E-1B6D-415F-AD29-75AE8C43BD0D}" type="datetime1">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89909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52596F-08A7-4B70-989A-F2B1CF31E66B}" type="datetime1">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3683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C55A3C-5767-4844-A0A3-83778C2E5409}" type="datetime1">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81959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3822482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CD27C-8599-43EF-BA1D-14DDC1946E06}" type="datetime1">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353682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343D99-809A-49C0-96E5-4250D0B498EE}" type="datetime1">
              <a:rPr lang="en-US" smtClean="0"/>
              <a:t>12/16/2019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067341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43DE9B-B678-4EFB-BB7D-A4370204A0B0}" type="datetime1">
              <a:rPr lang="en-US" smtClean="0"/>
              <a:t>12/16/2019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32944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52662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1209601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12/16/2019</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613852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12/16/2019</a:t>
            </a:fld>
            <a:endParaRPr lang="en-US"/>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3388288141"/>
      </p:ext>
    </p:extLst>
  </p:cSld>
  <p:clrMap bg1="dk1" tx1="lt1" bg2="dk2"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58" r:id="rId5"/>
    <p:sldLayoutId id="2147483759" r:id="rId6"/>
    <p:sldLayoutId id="2147483760" r:id="rId7"/>
    <p:sldLayoutId id="2147483761" r:id="rId8"/>
    <p:sldLayoutId id="2147483762" r:id="rId9"/>
    <p:sldLayoutId id="2147483763" r:id="rId10"/>
    <p:sldLayoutId id="2147483764" r:id="rId11"/>
    <p:sldLayoutId id="2147483770" r:id="rId12"/>
    <p:sldLayoutId id="2147483765" r:id="rId13"/>
    <p:sldLayoutId id="2147483766" r:id="rId14"/>
    <p:sldLayoutId id="2147483767" r:id="rId15"/>
    <p:sldLayoutId id="2147483768" r:id="rId16"/>
    <p:sldLayoutId id="2147483769" r:id="rId17"/>
  </p:sldLayoutIdLst>
  <p:hf sldNum="0" hdr="0" ftr="0" dt="0"/>
  <p:txStyles>
    <p:titleStyle>
      <a:lvl1pPr algn="ctr" defTabSz="457200" rtl="0" eaLnBrk="1" latinLnBrk="0" hangingPunct="1">
        <a:lnSpc>
          <a:spcPct val="90000"/>
        </a:lnSpc>
        <a:spcBef>
          <a:spcPct val="0"/>
        </a:spcBef>
        <a:buNone/>
        <a:defRPr sz="46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CA733A-8D25-4E63-8273-CC14052E0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70693" y="4406537"/>
            <a:ext cx="9440034" cy="1088336"/>
          </a:xfrm>
        </p:spPr>
        <p:txBody>
          <a:bodyPr>
            <a:normAutofit/>
          </a:bodyPr>
          <a:lstStyle/>
          <a:p>
            <a:r>
              <a:rPr lang="en-US" sz="4800">
                <a:cs typeface="Calibri Light"/>
              </a:rPr>
              <a:t>Statistics Project</a:t>
            </a:r>
            <a:endParaRPr lang="en-US" sz="4800"/>
          </a:p>
        </p:txBody>
      </p:sp>
      <p:sp>
        <p:nvSpPr>
          <p:cNvPr id="3" name="Subtitle 2"/>
          <p:cNvSpPr>
            <a:spLocks noGrp="1"/>
          </p:cNvSpPr>
          <p:nvPr>
            <p:ph type="subTitle" idx="1"/>
          </p:nvPr>
        </p:nvSpPr>
        <p:spPr>
          <a:xfrm>
            <a:off x="1370693" y="5494872"/>
            <a:ext cx="9440034" cy="621614"/>
          </a:xfrm>
        </p:spPr>
        <p:txBody>
          <a:bodyPr vert="horz" lIns="91440" tIns="45720" rIns="91440" bIns="45720" rtlCol="0">
            <a:normAutofit/>
          </a:bodyPr>
          <a:lstStyle/>
          <a:p>
            <a:r>
              <a:rPr lang="en-US">
                <a:solidFill>
                  <a:srgbClr val="EC8FB7"/>
                </a:solidFill>
                <a:cs typeface="Calibri"/>
              </a:rPr>
              <a:t>By: Jason </a:t>
            </a:r>
            <a:r>
              <a:rPr lang="en-US" err="1">
                <a:solidFill>
                  <a:srgbClr val="EC8FB7"/>
                </a:solidFill>
                <a:cs typeface="Calibri"/>
              </a:rPr>
              <a:t>O'Regan</a:t>
            </a:r>
            <a:r>
              <a:rPr lang="en-US">
                <a:solidFill>
                  <a:srgbClr val="EC8FB7"/>
                </a:solidFill>
                <a:cs typeface="Calibri"/>
              </a:rPr>
              <a:t> and Elijah Moreno-Winston</a:t>
            </a:r>
            <a:endParaRPr lang="en-US">
              <a:solidFill>
                <a:srgbClr val="EC8FB7"/>
              </a:solidFill>
            </a:endParaRPr>
          </a:p>
        </p:txBody>
      </p:sp>
      <p:pic>
        <p:nvPicPr>
          <p:cNvPr id="11" name="Picture 10">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pic>
        <p:nvPicPr>
          <p:cNvPr id="4" name="Picture 3">
            <a:extLst>
              <a:ext uri="{FF2B5EF4-FFF2-40B4-BE49-F238E27FC236}">
                <a16:creationId xmlns:a16="http://schemas.microsoft.com/office/drawing/2014/main" id="{845218D9-04BF-4D71-8748-F7AF857B6BDE}"/>
              </a:ext>
            </a:extLst>
          </p:cNvPr>
          <p:cNvPicPr>
            <a:picLocks noChangeAspect="1"/>
          </p:cNvPicPr>
          <p:nvPr/>
        </p:nvPicPr>
        <p:blipFill rotWithShape="1">
          <a:blip r:embed="rId4"/>
          <a:srcRect t="27694" r="8" b="20400"/>
          <a:stretch/>
        </p:blipFill>
        <p:spPr>
          <a:xfrm>
            <a:off x="-1" y="-1"/>
            <a:ext cx="12198915" cy="4220682"/>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ADBE28-7085-461C-8AA6-AE5F09792E17}"/>
              </a:ext>
            </a:extLst>
          </p:cNvPr>
          <p:cNvSpPr>
            <a:spLocks noGrp="1"/>
          </p:cNvSpPr>
          <p:nvPr>
            <p:ph type="title"/>
          </p:nvPr>
        </p:nvSpPr>
        <p:spPr>
          <a:xfrm>
            <a:off x="861791" y="835383"/>
            <a:ext cx="3382832" cy="2307884"/>
          </a:xfrm>
        </p:spPr>
        <p:txBody>
          <a:bodyPr vert="horz" lIns="91440" tIns="45720" rIns="91440" bIns="45720" rtlCol="0" anchor="t">
            <a:noAutofit/>
          </a:bodyPr>
          <a:lstStyle/>
          <a:p>
            <a:pPr marL="285750" indent="-285750" algn="l">
              <a:buFont typeface="Arial"/>
              <a:buChar char="•"/>
            </a:pPr>
            <a:r>
              <a:rPr lang="en-US" sz="2000">
                <a:ln>
                  <a:solidFill>
                    <a:srgbClr val="000000">
                      <a:lumMod val="75000"/>
                      <a:lumOff val="25000"/>
                      <a:alpha val="10000"/>
                    </a:srgbClr>
                  </a:solidFill>
                </a:ln>
                <a:effectLst>
                  <a:outerShdw blurRad="9525" dist="25400" dir="14640000" algn="tl" rotWithShape="0">
                    <a:srgbClr val="000000">
                      <a:alpha val="30000"/>
                    </a:srgbClr>
                  </a:outerShdw>
                </a:effectLst>
                <a:ea typeface="+mj-lt"/>
                <a:cs typeface="+mj-lt"/>
              </a:rPr>
              <a:t>This chart shows if two biases were in fact created when we asked an individual if they played or didn't play a sport while we ourselves were either wearing our basketball gear or not. </a:t>
            </a:r>
            <a:br>
              <a:rPr lang="en-US" sz="2000" dirty="0">
                <a:ln>
                  <a:solidFill>
                    <a:srgbClr val="000000">
                      <a:lumMod val="75000"/>
                      <a:lumOff val="25000"/>
                      <a:alpha val="10000"/>
                    </a:srgbClr>
                  </a:solidFill>
                </a:ln>
                <a:effectLst>
                  <a:outerShdw blurRad="9525" dist="25400" dir="14640000" algn="tl" rotWithShape="0">
                    <a:srgbClr val="000000">
                      <a:alpha val="30000"/>
                    </a:srgbClr>
                  </a:outerShdw>
                </a:effectLst>
                <a:ea typeface="+mj-lt"/>
                <a:cs typeface="+mj-lt"/>
              </a:rPr>
            </a:br>
            <a:br>
              <a:rPr lang="en-US" sz="2000" dirty="0">
                <a:ln>
                  <a:solidFill>
                    <a:srgbClr val="000000">
                      <a:lumMod val="75000"/>
                      <a:lumOff val="25000"/>
                      <a:alpha val="10000"/>
                    </a:srgbClr>
                  </a:solidFill>
                </a:ln>
                <a:effectLst>
                  <a:outerShdw blurRad="9525" dist="25400" dir="14640000" algn="tl" rotWithShape="0">
                    <a:srgbClr val="000000">
                      <a:alpha val="30000"/>
                    </a:srgbClr>
                  </a:outerShdw>
                </a:effectLst>
                <a:ea typeface="+mj-lt"/>
                <a:cs typeface="+mj-lt"/>
              </a:rPr>
            </a:br>
            <a:br>
              <a:rPr lang="en-US" sz="2000" dirty="0">
                <a:ln>
                  <a:solidFill>
                    <a:srgbClr val="000000">
                      <a:lumMod val="75000"/>
                      <a:lumOff val="25000"/>
                      <a:alpha val="10000"/>
                    </a:srgbClr>
                  </a:solidFill>
                </a:ln>
                <a:effectLst>
                  <a:outerShdw blurRad="9525" dist="25400" dir="14640000" algn="tl" rotWithShape="0">
                    <a:srgbClr val="000000">
                      <a:alpha val="30000"/>
                    </a:srgbClr>
                  </a:outerShdw>
                </a:effectLst>
                <a:ea typeface="+mj-lt"/>
                <a:cs typeface="+mj-lt"/>
              </a:rPr>
            </a:br>
            <a:br>
              <a:rPr lang="en-US" sz="2000" dirty="0">
                <a:ln>
                  <a:solidFill>
                    <a:srgbClr val="000000">
                      <a:lumMod val="75000"/>
                      <a:lumOff val="25000"/>
                      <a:alpha val="10000"/>
                    </a:srgbClr>
                  </a:solidFill>
                </a:ln>
                <a:effectLst>
                  <a:outerShdw blurRad="9525" dist="25400" dir="14640000" algn="tl" rotWithShape="0">
                    <a:srgbClr val="000000">
                      <a:alpha val="30000"/>
                    </a:srgbClr>
                  </a:outerShdw>
                </a:effectLst>
                <a:ea typeface="+mj-lt"/>
                <a:cs typeface="+mj-lt"/>
              </a:rPr>
            </a:br>
            <a:br>
              <a:rPr lang="en-US" sz="2000" dirty="0">
                <a:ln>
                  <a:solidFill>
                    <a:srgbClr val="000000">
                      <a:lumMod val="75000"/>
                      <a:lumOff val="25000"/>
                      <a:alpha val="10000"/>
                    </a:srgbClr>
                  </a:solidFill>
                </a:ln>
                <a:effectLst>
                  <a:outerShdw blurRad="9525" dist="25400" dir="14640000" algn="tl" rotWithShape="0">
                    <a:srgbClr val="000000">
                      <a:alpha val="30000"/>
                    </a:srgbClr>
                  </a:outerShdw>
                </a:effectLst>
                <a:ea typeface="+mj-lt"/>
                <a:cs typeface="+mj-lt"/>
              </a:rPr>
            </a:br>
            <a:br>
              <a:rPr lang="en-US" sz="2000" dirty="0">
                <a:ln>
                  <a:solidFill>
                    <a:srgbClr val="000000">
                      <a:lumMod val="75000"/>
                      <a:lumOff val="25000"/>
                      <a:alpha val="10000"/>
                    </a:srgbClr>
                  </a:solidFill>
                </a:ln>
                <a:effectLst>
                  <a:outerShdw blurRad="9525" dist="25400" dir="14640000" algn="tl" rotWithShape="0">
                    <a:srgbClr val="000000">
                      <a:alpha val="30000"/>
                    </a:srgbClr>
                  </a:outerShdw>
                </a:effectLst>
                <a:ea typeface="+mj-lt"/>
                <a:cs typeface="+mj-lt"/>
              </a:rPr>
            </a:br>
            <a:br>
              <a:rPr lang="en-US" sz="2000" dirty="0">
                <a:ln>
                  <a:solidFill>
                    <a:srgbClr val="000000">
                      <a:lumMod val="75000"/>
                      <a:lumOff val="25000"/>
                      <a:alpha val="10000"/>
                    </a:srgbClr>
                  </a:solidFill>
                </a:ln>
                <a:effectLst>
                  <a:outerShdw blurRad="9525" dist="25400" dir="14640000" algn="tl" rotWithShape="0">
                    <a:srgbClr val="000000">
                      <a:alpha val="30000"/>
                    </a:srgbClr>
                  </a:outerShdw>
                </a:effectLst>
                <a:ea typeface="+mj-lt"/>
                <a:cs typeface="+mj-lt"/>
              </a:rPr>
            </a:br>
            <a:br>
              <a:rPr lang="en-US" sz="2000" dirty="0">
                <a:ln>
                  <a:solidFill>
                    <a:srgbClr val="000000">
                      <a:lumMod val="75000"/>
                      <a:lumOff val="25000"/>
                      <a:alpha val="10000"/>
                    </a:srgbClr>
                  </a:solidFill>
                </a:ln>
                <a:effectLst>
                  <a:outerShdw blurRad="9525" dist="25400" dir="14640000" algn="tl" rotWithShape="0">
                    <a:srgbClr val="000000">
                      <a:alpha val="30000"/>
                    </a:srgbClr>
                  </a:outerShdw>
                </a:effectLst>
                <a:ea typeface="+mj-lt"/>
                <a:cs typeface="+mj-lt"/>
              </a:rPr>
            </a:br>
            <a:endParaRPr lang="en-US" sz="4800">
              <a:ln>
                <a:solidFill>
                  <a:srgbClr val="000000">
                    <a:lumMod val="75000"/>
                    <a:lumOff val="25000"/>
                    <a:alpha val="10000"/>
                  </a:srgbClr>
                </a:solidFill>
              </a:ln>
              <a:effectLst>
                <a:outerShdw blurRad="9525" dist="25400" dir="14640000" algn="tl" rotWithShape="0">
                  <a:srgbClr val="000000">
                    <a:alpha val="30000"/>
                  </a:srgbClr>
                </a:outerShdw>
              </a:effectLst>
            </a:endParaRPr>
          </a:p>
          <a:p>
            <a:pPr algn="l"/>
            <a:endParaRPr lang="en-US" sz="2000"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
        <p:nvSpPr>
          <p:cNvPr id="15" name="Rectangle 19">
            <a:extLst>
              <a:ext uri="{FF2B5EF4-FFF2-40B4-BE49-F238E27FC236}">
                <a16:creationId xmlns:a16="http://schemas.microsoft.com/office/drawing/2014/main" id="{A6D87845-294F-40CB-BC48-46455460D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5671" y="0"/>
            <a:ext cx="75363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picture containing screenshot&#10;&#10;Description generated with very high confidence">
            <a:extLst>
              <a:ext uri="{FF2B5EF4-FFF2-40B4-BE49-F238E27FC236}">
                <a16:creationId xmlns:a16="http://schemas.microsoft.com/office/drawing/2014/main" id="{7A9B5301-E8D8-4CE7-A6E6-0122EC1A4D04}"/>
              </a:ext>
            </a:extLst>
          </p:cNvPr>
          <p:cNvPicPr>
            <a:picLocks noGrp="1" noChangeAspect="1"/>
          </p:cNvPicPr>
          <p:nvPr>
            <p:ph idx="1"/>
          </p:nvPr>
        </p:nvPicPr>
        <p:blipFill>
          <a:blip r:embed="rId3"/>
          <a:stretch>
            <a:fillRect/>
          </a:stretch>
        </p:blipFill>
        <p:spPr>
          <a:xfrm>
            <a:off x="5324315" y="1194715"/>
            <a:ext cx="6197668" cy="4468570"/>
          </a:xfrm>
          <a:prstGeom prst="rect">
            <a:avLst/>
          </a:prstGeom>
        </p:spPr>
      </p:pic>
    </p:spTree>
    <p:extLst>
      <p:ext uri="{BB962C8B-B14F-4D97-AF65-F5344CB8AC3E}">
        <p14:creationId xmlns:p14="http://schemas.microsoft.com/office/powerpoint/2010/main" val="1489917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3F9FFF-688E-4B55-8628-C7D6F003C7ED}"/>
              </a:ext>
            </a:extLst>
          </p:cNvPr>
          <p:cNvSpPr>
            <a:spLocks noGrp="1"/>
          </p:cNvSpPr>
          <p:nvPr>
            <p:ph type="title"/>
          </p:nvPr>
        </p:nvSpPr>
        <p:spPr>
          <a:xfrm>
            <a:off x="913796" y="643465"/>
            <a:ext cx="3382638" cy="1370605"/>
          </a:xfrm>
        </p:spPr>
        <p:txBody>
          <a:bodyPr>
            <a:normAutofit/>
          </a:bodyPr>
          <a:lstStyle/>
          <a:p>
            <a:pPr algn="l"/>
            <a:r>
              <a:rPr lang="en-US" sz="3000">
                <a:ln>
                  <a:solidFill>
                    <a:srgbClr val="000000">
                      <a:lumMod val="75000"/>
                      <a:lumOff val="25000"/>
                      <a:alpha val="10000"/>
                    </a:srgbClr>
                  </a:solidFill>
                </a:ln>
                <a:effectLst>
                  <a:outerShdw blurRad="9525" dist="25400" dir="14640000" algn="tl" rotWithShape="0">
                    <a:srgbClr val="000000">
                      <a:alpha val="30000"/>
                    </a:srgbClr>
                  </a:outerShdw>
                </a:effectLst>
              </a:rPr>
              <a:t>Survey Results</a:t>
            </a:r>
            <a:endParaRPr lang="en-US" sz="3000"/>
          </a:p>
        </p:txBody>
      </p:sp>
      <p:sp>
        <p:nvSpPr>
          <p:cNvPr id="8" name="Content Placeholder 7">
            <a:extLst>
              <a:ext uri="{FF2B5EF4-FFF2-40B4-BE49-F238E27FC236}">
                <a16:creationId xmlns:a16="http://schemas.microsoft.com/office/drawing/2014/main" id="{6C0C3836-5864-4654-84B8-A1FE014C922E}"/>
              </a:ext>
            </a:extLst>
          </p:cNvPr>
          <p:cNvSpPr>
            <a:spLocks noGrp="1"/>
          </p:cNvSpPr>
          <p:nvPr>
            <p:ph idx="1"/>
          </p:nvPr>
        </p:nvSpPr>
        <p:spPr>
          <a:xfrm>
            <a:off x="913796" y="2247153"/>
            <a:ext cx="3358084" cy="3544046"/>
          </a:xfrm>
        </p:spPr>
        <p:txBody>
          <a:bodyPr>
            <a:normAutofit/>
          </a:bodyPr>
          <a:lstStyle/>
          <a:p>
            <a:pPr indent="-305435"/>
            <a:r>
              <a:rPr lang="en-US" sz="1800">
                <a:ln>
                  <a:solidFill>
                    <a:srgbClr val="000000">
                      <a:lumMod val="75000"/>
                      <a:lumOff val="25000"/>
                      <a:alpha val="10000"/>
                    </a:srgbClr>
                  </a:solidFill>
                </a:ln>
                <a:effectLst>
                  <a:outerShdw blurRad="9525" dist="25400" dir="14640000" algn="tl" rotWithShape="0">
                    <a:srgbClr val="000000">
                      <a:alpha val="30000"/>
                    </a:srgbClr>
                  </a:outerShdw>
                </a:effectLst>
              </a:rPr>
              <a:t>This charts shows while we were wearing our basketball gear or not what anwsers we receieved from individuals. </a:t>
            </a:r>
          </a:p>
          <a:p>
            <a:pPr indent="-305435"/>
            <a:endParaRPr lang="en-US" sz="1800"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pic>
        <p:nvPicPr>
          <p:cNvPr id="4" name="Picture 4" descr="A screenshot of a cell phone&#10;&#10;Description generated with very high confidence">
            <a:extLst>
              <a:ext uri="{FF2B5EF4-FFF2-40B4-BE49-F238E27FC236}">
                <a16:creationId xmlns:a16="http://schemas.microsoft.com/office/drawing/2014/main" id="{AD8E2308-8431-4ED9-945B-CF2C32ECBB8C}"/>
              </a:ext>
            </a:extLst>
          </p:cNvPr>
          <p:cNvPicPr>
            <a:picLocks noChangeAspect="1"/>
          </p:cNvPicPr>
          <p:nvPr/>
        </p:nvPicPr>
        <p:blipFill>
          <a:blip r:embed="rId3"/>
          <a:stretch>
            <a:fillRect/>
          </a:stretch>
        </p:blipFill>
        <p:spPr>
          <a:xfrm>
            <a:off x="4915348" y="1178107"/>
            <a:ext cx="6633184" cy="4078450"/>
          </a:xfrm>
          <a:prstGeom prst="rect">
            <a:avLst/>
          </a:prstGeom>
        </p:spPr>
      </p:pic>
    </p:spTree>
    <p:extLst>
      <p:ext uri="{BB962C8B-B14F-4D97-AF65-F5344CB8AC3E}">
        <p14:creationId xmlns:p14="http://schemas.microsoft.com/office/powerpoint/2010/main" val="1224413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5F36E5-6A13-47F6-A61F-83F2C3373442}"/>
              </a:ext>
            </a:extLst>
          </p:cNvPr>
          <p:cNvSpPr>
            <a:spLocks noGrp="1"/>
          </p:cNvSpPr>
          <p:nvPr>
            <p:ph type="title"/>
          </p:nvPr>
        </p:nvSpPr>
        <p:spPr>
          <a:xfrm>
            <a:off x="913796" y="643465"/>
            <a:ext cx="3382638" cy="1370605"/>
          </a:xfrm>
        </p:spPr>
        <p:txBody>
          <a:bodyPr>
            <a:normAutofit/>
          </a:bodyPr>
          <a:lstStyle/>
          <a:p>
            <a:pPr algn="l"/>
            <a:r>
              <a:rPr lang="en-US" sz="3000" dirty="0">
                <a:ln>
                  <a:solidFill>
                    <a:srgbClr val="000000">
                      <a:lumMod val="75000"/>
                      <a:lumOff val="25000"/>
                      <a:alpha val="10000"/>
                    </a:srgbClr>
                  </a:solidFill>
                </a:ln>
                <a:effectLst>
                  <a:outerShdw blurRad="9525" dist="25400" dir="14640000" algn="tl" rotWithShape="0">
                    <a:srgbClr val="000000">
                      <a:alpha val="30000"/>
                    </a:srgbClr>
                  </a:outerShdw>
                </a:effectLst>
              </a:rPr>
              <a:t>Survey Results</a:t>
            </a:r>
            <a:endParaRPr lang="en-US" sz="3000" dirty="0"/>
          </a:p>
        </p:txBody>
      </p:sp>
      <p:sp>
        <p:nvSpPr>
          <p:cNvPr id="5" name="Content Placeholder 4">
            <a:extLst>
              <a:ext uri="{FF2B5EF4-FFF2-40B4-BE49-F238E27FC236}">
                <a16:creationId xmlns:a16="http://schemas.microsoft.com/office/drawing/2014/main" id="{A30E5400-4A81-4729-9033-31390F4C353F}"/>
              </a:ext>
            </a:extLst>
          </p:cNvPr>
          <p:cNvSpPr>
            <a:spLocks noGrp="1"/>
          </p:cNvSpPr>
          <p:nvPr>
            <p:ph idx="1"/>
          </p:nvPr>
        </p:nvSpPr>
        <p:spPr>
          <a:xfrm>
            <a:off x="913796" y="2247153"/>
            <a:ext cx="3358084" cy="3544046"/>
          </a:xfrm>
        </p:spPr>
        <p:txBody>
          <a:bodyPr>
            <a:normAutofit/>
          </a:bodyPr>
          <a:lstStyle/>
          <a:p>
            <a:pPr indent="-305435"/>
            <a:r>
              <a:rPr lang="en-US" sz="1800">
                <a:ln>
                  <a:solidFill>
                    <a:srgbClr val="000000">
                      <a:lumMod val="75000"/>
                      <a:lumOff val="25000"/>
                      <a:alpha val="10000"/>
                    </a:srgbClr>
                  </a:solidFill>
                </a:ln>
                <a:effectLst>
                  <a:outerShdw blurRad="9525" dist="25400" dir="14640000" algn="tl" rotWithShape="0">
                    <a:srgbClr val="000000">
                      <a:alpha val="30000"/>
                    </a:srgbClr>
                  </a:outerShdw>
                </a:effectLst>
              </a:rPr>
              <a:t>This chart shows the number of people who played or didn’t play a sport while we were wearing our basketball gear or not. </a:t>
            </a:r>
          </a:p>
          <a:p>
            <a:pPr indent="-305435"/>
            <a:endParaRPr lang="en-US" sz="1800"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pic>
        <p:nvPicPr>
          <p:cNvPr id="7" name="Picture 4" descr="A screenshot of a cell phone&#10;&#10;Description generated with high confidence">
            <a:extLst>
              <a:ext uri="{FF2B5EF4-FFF2-40B4-BE49-F238E27FC236}">
                <a16:creationId xmlns:a16="http://schemas.microsoft.com/office/drawing/2014/main" id="{69648315-D8DD-4E8F-8749-4074674C3312}"/>
              </a:ext>
            </a:extLst>
          </p:cNvPr>
          <p:cNvPicPr>
            <a:picLocks noChangeAspect="1"/>
          </p:cNvPicPr>
          <p:nvPr/>
        </p:nvPicPr>
        <p:blipFill>
          <a:blip r:embed="rId3"/>
          <a:stretch>
            <a:fillRect/>
          </a:stretch>
        </p:blipFill>
        <p:spPr>
          <a:xfrm>
            <a:off x="4915348" y="1190066"/>
            <a:ext cx="6633184" cy="4054533"/>
          </a:xfrm>
          <a:prstGeom prst="rect">
            <a:avLst/>
          </a:prstGeom>
        </p:spPr>
      </p:pic>
    </p:spTree>
    <p:extLst>
      <p:ext uri="{BB962C8B-B14F-4D97-AF65-F5344CB8AC3E}">
        <p14:creationId xmlns:p14="http://schemas.microsoft.com/office/powerpoint/2010/main" val="2501587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78492-8781-4E38-BBD3-FEAB9256A764}"/>
              </a:ext>
            </a:extLst>
          </p:cNvPr>
          <p:cNvSpPr>
            <a:spLocks noGrp="1"/>
          </p:cNvSpPr>
          <p:nvPr>
            <p:ph type="title"/>
          </p:nvPr>
        </p:nvSpPr>
        <p:spPr>
          <a:xfrm>
            <a:off x="913795" y="50800"/>
            <a:ext cx="10353762" cy="1257300"/>
          </a:xfrm>
        </p:spPr>
        <p:txBody>
          <a:bodyPr/>
          <a:lstStyle/>
          <a:p>
            <a:r>
              <a:rPr lang="en-US">
                <a:ln>
                  <a:solidFill>
                    <a:srgbClr val="000000">
                      <a:lumMod val="75000"/>
                      <a:lumOff val="25000"/>
                      <a:alpha val="10000"/>
                    </a:srgbClr>
                  </a:solidFill>
                </a:ln>
                <a:effectLst>
                  <a:outerShdw blurRad="9525" dist="25400" dir="14640000" algn="tl" rotWithShape="0">
                    <a:srgbClr val="000000">
                      <a:alpha val="30000"/>
                    </a:srgbClr>
                  </a:outerShdw>
                </a:effectLst>
              </a:rPr>
              <a:t>Conclusions</a:t>
            </a:r>
            <a:endParaRPr lang="en-US"/>
          </a:p>
        </p:txBody>
      </p:sp>
      <p:sp>
        <p:nvSpPr>
          <p:cNvPr id="3" name="Content Placeholder 2">
            <a:extLst>
              <a:ext uri="{FF2B5EF4-FFF2-40B4-BE49-F238E27FC236}">
                <a16:creationId xmlns:a16="http://schemas.microsoft.com/office/drawing/2014/main" id="{5F8ED667-2FF4-47B4-9D92-5949011EB51F}"/>
              </a:ext>
            </a:extLst>
          </p:cNvPr>
          <p:cNvSpPr>
            <a:spLocks noGrp="1"/>
          </p:cNvSpPr>
          <p:nvPr>
            <p:ph idx="1"/>
          </p:nvPr>
        </p:nvSpPr>
        <p:spPr>
          <a:xfrm>
            <a:off x="913795" y="966108"/>
            <a:ext cx="10353762" cy="5608862"/>
          </a:xfrm>
        </p:spPr>
        <p:txBody>
          <a:bodyPr>
            <a:normAutofit fontScale="92500"/>
          </a:bodyPr>
          <a:lstStyle/>
          <a:p>
            <a:pPr indent="-305435"/>
            <a:r>
              <a:rPr lang="en-US" sz="2400">
                <a:ln>
                  <a:solidFill>
                    <a:srgbClr val="000000">
                      <a:lumMod val="75000"/>
                      <a:lumOff val="25000"/>
                      <a:alpha val="10000"/>
                    </a:srgbClr>
                  </a:solidFill>
                </a:ln>
                <a:effectLst>
                  <a:outerShdw blurRad="9525" dist="25400" dir="14640000" algn="tl" rotWithShape="0">
                    <a:srgbClr val="000000">
                      <a:alpha val="30000"/>
                    </a:srgbClr>
                  </a:outerShdw>
                </a:effectLst>
              </a:rPr>
              <a:t>From this experiment we can conclude, overall no matter if the student was an athlete or not and whether we were wearing our basketball gear or not that the consensus was playing sports "sometimes" affects your grades.</a:t>
            </a:r>
            <a:endParaRPr lang="en-US" sz="2400"/>
          </a:p>
          <a:p>
            <a:pPr indent="-305435"/>
            <a:r>
              <a:rPr lang="en-US" sz="2400">
                <a:ln>
                  <a:solidFill>
                    <a:srgbClr val="000000">
                      <a:lumMod val="75000"/>
                      <a:lumOff val="25000"/>
                      <a:alpha val="10000"/>
                    </a:srgbClr>
                  </a:solidFill>
                </a:ln>
                <a:effectLst>
                  <a:outerShdw blurRad="9525" dist="25400" dir="14640000" algn="tl" rotWithShape="0">
                    <a:srgbClr val="000000">
                      <a:alpha val="30000"/>
                    </a:srgbClr>
                  </a:outerShdw>
                </a:effectLst>
              </a:rPr>
              <a:t>These results were important to gather to spread awareness of the affects that sports do have on an individuals' success within the classroom.</a:t>
            </a:r>
            <a:endParaRPr lang="en-US" sz="2400"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indent="-305435"/>
            <a:r>
              <a:rPr lang="en-US" sz="2400">
                <a:ln>
                  <a:solidFill>
                    <a:srgbClr val="000000">
                      <a:lumMod val="75000"/>
                      <a:lumOff val="25000"/>
                      <a:alpha val="10000"/>
                    </a:srgbClr>
                  </a:solidFill>
                </a:ln>
                <a:effectLst>
                  <a:outerShdw blurRad="9525" dist="25400" dir="14640000" algn="tl" rotWithShape="0">
                    <a:srgbClr val="000000">
                      <a:alpha val="30000"/>
                    </a:srgbClr>
                  </a:outerShdw>
                </a:effectLst>
              </a:rPr>
              <a:t>These results that we gathered are important to help teachers, student-athletes, and regular students alike to help understand that being a studen-athlete is not easy and does affect your schooling more than one may think. </a:t>
            </a:r>
          </a:p>
          <a:p>
            <a:pPr indent="-305435"/>
            <a:r>
              <a:rPr lang="en-US" sz="2400">
                <a:ln>
                  <a:solidFill>
                    <a:srgbClr val="000000">
                      <a:lumMod val="75000"/>
                      <a:lumOff val="25000"/>
                      <a:alpha val="10000"/>
                    </a:srgbClr>
                  </a:solidFill>
                </a:ln>
                <a:effectLst>
                  <a:outerShdw blurRad="9525" dist="25400" dir="14640000" algn="tl" rotWithShape="0">
                    <a:srgbClr val="000000">
                      <a:alpha val="30000"/>
                    </a:srgbClr>
                  </a:outerShdw>
                </a:effectLst>
              </a:rPr>
              <a:t>Students who played sports were more likely to say sometimes sports affects their grades. While students who didn't play sports thought that sports did affect an athlete's grades.</a:t>
            </a:r>
            <a:endParaRPr lang="en-US" sz="2400"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indent="-305435"/>
            <a:r>
              <a:rPr lang="en-US" sz="2400">
                <a:ln>
                  <a:solidFill>
                    <a:srgbClr val="000000">
                      <a:lumMod val="75000"/>
                      <a:lumOff val="25000"/>
                      <a:alpha val="10000"/>
                    </a:srgbClr>
                  </a:solidFill>
                </a:ln>
                <a:effectLst>
                  <a:outerShdw blurRad="9525" dist="25400" dir="14640000" algn="tl" rotWithShape="0">
                    <a:srgbClr val="000000">
                      <a:alpha val="30000"/>
                    </a:srgbClr>
                  </a:outerShdw>
                </a:effectLst>
              </a:rPr>
              <a:t>While we were wearing our gear most people still said sports does sometimes affect an athlete's grades. While we weren't wearing our gear students still said that they believed sports sometime affected an athlete's grades. </a:t>
            </a:r>
            <a:endParaRPr lang="en-US" sz="2400"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marL="719455" lvl="1" indent="-269875"/>
            <a:endParaRPr lang="en-US" sz="2000"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marL="719455" lvl="1" indent="-269875"/>
            <a:endParaRPr lang="en-US" sz="2000"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288294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BA9B6-D799-4623-84BF-7AC9E24497A7}"/>
              </a:ext>
            </a:extLst>
          </p:cNvPr>
          <p:cNvSpPr>
            <a:spLocks noGrp="1"/>
          </p:cNvSpPr>
          <p:nvPr>
            <p:ph type="title"/>
          </p:nvPr>
        </p:nvSpPr>
        <p:spPr>
          <a:xfrm>
            <a:off x="913795" y="94343"/>
            <a:ext cx="10353762" cy="1257300"/>
          </a:xfrm>
        </p:spPr>
        <p:txBody>
          <a:bodyPr/>
          <a:lstStyle/>
          <a:p>
            <a:r>
              <a:rPr lang="en-US">
                <a:ln>
                  <a:solidFill>
                    <a:srgbClr val="000000">
                      <a:lumMod val="75000"/>
                      <a:lumOff val="25000"/>
                      <a:alpha val="10000"/>
                    </a:srgbClr>
                  </a:solidFill>
                </a:ln>
                <a:effectLst>
                  <a:outerShdw blurRad="9525" dist="25400" dir="14640000" algn="tl" rotWithShape="0">
                    <a:srgbClr val="000000">
                      <a:alpha val="30000"/>
                    </a:srgbClr>
                  </a:outerShdw>
                </a:effectLst>
              </a:rPr>
              <a:t>Conclusion</a:t>
            </a:r>
            <a:endParaRPr lang="en-US"/>
          </a:p>
        </p:txBody>
      </p:sp>
      <p:sp>
        <p:nvSpPr>
          <p:cNvPr id="3" name="Content Placeholder 2">
            <a:extLst>
              <a:ext uri="{FF2B5EF4-FFF2-40B4-BE49-F238E27FC236}">
                <a16:creationId xmlns:a16="http://schemas.microsoft.com/office/drawing/2014/main" id="{6DAE7A73-1F1E-4A7F-B458-3410A80FA9D0}"/>
              </a:ext>
            </a:extLst>
          </p:cNvPr>
          <p:cNvSpPr>
            <a:spLocks noGrp="1"/>
          </p:cNvSpPr>
          <p:nvPr>
            <p:ph idx="1"/>
          </p:nvPr>
        </p:nvSpPr>
        <p:spPr>
          <a:xfrm>
            <a:off x="913795" y="1350736"/>
            <a:ext cx="10353762" cy="5013777"/>
          </a:xfrm>
        </p:spPr>
        <p:txBody>
          <a:bodyPr>
            <a:normAutofit/>
          </a:bodyPr>
          <a:lstStyle/>
          <a:p>
            <a:pPr indent="-305435"/>
            <a:r>
              <a:rPr lang="en-US">
                <a:ln>
                  <a:solidFill>
                    <a:srgbClr val="000000">
                      <a:lumMod val="75000"/>
                      <a:lumOff val="25000"/>
                      <a:alpha val="10000"/>
                    </a:srgbClr>
                  </a:solidFill>
                </a:ln>
                <a:effectLst>
                  <a:outerShdw blurRad="9525" dist="25400" dir="14640000" algn="tl" rotWithShape="0">
                    <a:srgbClr val="000000">
                      <a:alpha val="30000"/>
                    </a:srgbClr>
                  </a:outerShdw>
                </a:effectLst>
              </a:rPr>
              <a:t>Early on, we encoutered a problem of not creating a real bias but just asking only athletes and non-athletes so we decided that we would wear our basketball gear to ask half of our sample and not wear any basketball gear for the other half of our sample to create bias.</a:t>
            </a:r>
          </a:p>
          <a:p>
            <a:pPr indent="-305435"/>
            <a:r>
              <a:rPr lang="en-US">
                <a:ln>
                  <a:solidFill>
                    <a:srgbClr val="000000">
                      <a:lumMod val="75000"/>
                      <a:lumOff val="25000"/>
                      <a:alpha val="10000"/>
                    </a:srgbClr>
                  </a:solidFill>
                </a:ln>
                <a:effectLst>
                  <a:outerShdw blurRad="9525" dist="25400" dir="14640000" algn="tl" rotWithShape="0">
                    <a:srgbClr val="000000">
                      <a:alpha val="30000"/>
                    </a:srgbClr>
                  </a:outerShdw>
                </a:effectLst>
              </a:rPr>
              <a:t>If we had to repeat this experiment, I would want a larger sample and I would extend our experiment to not only include students but to include professors and adults. </a:t>
            </a:r>
          </a:p>
          <a:p>
            <a:pPr indent="-305435"/>
            <a:r>
              <a:rPr lang="en-US">
                <a:ln>
                  <a:solidFill>
                    <a:srgbClr val="000000">
                      <a:lumMod val="75000"/>
                      <a:lumOff val="25000"/>
                      <a:alpha val="10000"/>
                    </a:srgbClr>
                  </a:solidFill>
                </a:ln>
                <a:effectLst>
                  <a:outerShdw blurRad="9525" dist="25400" dir="14640000" algn="tl" rotWithShape="0">
                    <a:srgbClr val="000000">
                      <a:alpha val="30000"/>
                    </a:srgbClr>
                  </a:outerShdw>
                </a:effectLst>
              </a:rPr>
              <a:t>Outside of the conclusions we came to from the experiment, this project also helped us both learn how to use Microsoft Excel more efficientely. While we learned ultimately from our experiment, that the overall thought is that sports does affect your grades. </a:t>
            </a:r>
            <a:endParaRPr lang="en-US"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indent="-305435"/>
            <a:endParaRPr lang="en-US"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1730738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1C349-AE8C-461A-B469-8DE025A12843}"/>
              </a:ext>
            </a:extLst>
          </p:cNvPr>
          <p:cNvSpPr>
            <a:spLocks noGrp="1"/>
          </p:cNvSpPr>
          <p:nvPr>
            <p:ph type="title"/>
          </p:nvPr>
        </p:nvSpPr>
        <p:spPr/>
        <p:txBody>
          <a:bodyPr/>
          <a:lstStyle/>
          <a:p>
            <a:r>
              <a:rPr lang="en-US" dirty="0">
                <a:ln>
                  <a:solidFill>
                    <a:srgbClr val="000000">
                      <a:lumMod val="75000"/>
                      <a:lumOff val="25000"/>
                      <a:alpha val="10000"/>
                    </a:srgbClr>
                  </a:solidFill>
                </a:ln>
                <a:effectLst>
                  <a:outerShdw blurRad="9525" dist="25400" dir="14640000" algn="tl" rotWithShape="0">
                    <a:srgbClr val="000000">
                      <a:alpha val="30000"/>
                    </a:srgbClr>
                  </a:outerShdw>
                </a:effectLst>
              </a:rPr>
              <a:t>Questions </a:t>
            </a:r>
            <a:endParaRPr lang="en-US" dirty="0"/>
          </a:p>
        </p:txBody>
      </p:sp>
      <p:sp>
        <p:nvSpPr>
          <p:cNvPr id="3" name="Content Placeholder 2">
            <a:extLst>
              <a:ext uri="{FF2B5EF4-FFF2-40B4-BE49-F238E27FC236}">
                <a16:creationId xmlns:a16="http://schemas.microsoft.com/office/drawing/2014/main" id="{1D486703-65AB-4B58-ABD8-764760703995}"/>
              </a:ext>
            </a:extLst>
          </p:cNvPr>
          <p:cNvSpPr>
            <a:spLocks noGrp="1"/>
          </p:cNvSpPr>
          <p:nvPr>
            <p:ph idx="1"/>
          </p:nvPr>
        </p:nvSpPr>
        <p:spPr/>
        <p:txBody>
          <a:bodyPr>
            <a:normAutofit/>
          </a:bodyPr>
          <a:lstStyle/>
          <a:p>
            <a:pPr marL="323215" indent="-285750"/>
            <a:r>
              <a:rPr lang="en-US">
                <a:ln>
                  <a:solidFill>
                    <a:srgbClr val="000000">
                      <a:lumMod val="75000"/>
                      <a:lumOff val="25000"/>
                      <a:alpha val="10000"/>
                    </a:srgbClr>
                  </a:solidFill>
                </a:ln>
                <a:effectLst>
                  <a:outerShdw blurRad="9525" dist="25400" dir="14640000" algn="tl" rotWithShape="0">
                    <a:srgbClr val="000000">
                      <a:alpha val="30000"/>
                    </a:srgbClr>
                  </a:outerShdw>
                </a:effectLst>
              </a:rPr>
              <a:t>Do you play a varsity sport?</a:t>
            </a:r>
            <a:endParaRPr lang="en-US"/>
          </a:p>
          <a:p>
            <a:pPr marL="323215" indent="-285750"/>
            <a:r>
              <a:rPr lang="en-US">
                <a:ln>
                  <a:solidFill>
                    <a:srgbClr val="000000">
                      <a:lumMod val="75000"/>
                      <a:lumOff val="25000"/>
                      <a:alpha val="10000"/>
                    </a:srgbClr>
                  </a:solidFill>
                </a:ln>
                <a:effectLst>
                  <a:outerShdw blurRad="9525" dist="25400" dir="14640000" algn="tl" rotWithShape="0">
                    <a:srgbClr val="000000">
                      <a:alpha val="30000"/>
                    </a:srgbClr>
                  </a:outerShdw>
                </a:effectLst>
              </a:rPr>
              <a:t>Do you think playing sports affects your grades?</a:t>
            </a:r>
          </a:p>
          <a:p>
            <a:pPr marL="323215" indent="-285750"/>
            <a:r>
              <a:rPr lang="en-US">
                <a:ln>
                  <a:solidFill>
                    <a:srgbClr val="000000">
                      <a:lumMod val="75000"/>
                      <a:lumOff val="25000"/>
                      <a:alpha val="10000"/>
                    </a:srgbClr>
                  </a:solidFill>
                </a:ln>
                <a:effectLst>
                  <a:outerShdw blurRad="9525" dist="25400" dir="14640000" algn="tl" rotWithShape="0">
                    <a:srgbClr val="000000">
                      <a:alpha val="30000"/>
                    </a:srgbClr>
                  </a:outerShdw>
                </a:effectLst>
              </a:rPr>
              <a:t>How many hours a week do you practice/play?</a:t>
            </a:r>
          </a:p>
        </p:txBody>
      </p:sp>
    </p:spTree>
    <p:extLst>
      <p:ext uri="{BB962C8B-B14F-4D97-AF65-F5344CB8AC3E}">
        <p14:creationId xmlns:p14="http://schemas.microsoft.com/office/powerpoint/2010/main" val="2832769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39571-76E3-4683-B22C-ECB4EDFCE15D}"/>
              </a:ext>
            </a:extLst>
          </p:cNvPr>
          <p:cNvSpPr>
            <a:spLocks noGrp="1"/>
          </p:cNvSpPr>
          <p:nvPr>
            <p:ph type="title"/>
          </p:nvPr>
        </p:nvSpPr>
        <p:spPr/>
        <p:txBody>
          <a:bodyPr/>
          <a:lstStyle/>
          <a:p>
            <a:r>
              <a:rPr lang="en-US">
                <a:ln>
                  <a:solidFill>
                    <a:srgbClr val="000000">
                      <a:lumMod val="75000"/>
                      <a:lumOff val="25000"/>
                      <a:alpha val="10000"/>
                    </a:srgbClr>
                  </a:solidFill>
                </a:ln>
                <a:effectLst>
                  <a:outerShdw blurRad="9525" dist="25400" dir="14640000" algn="tl" rotWithShape="0">
                    <a:srgbClr val="000000">
                      <a:alpha val="30000"/>
                    </a:srgbClr>
                  </a:outerShdw>
                </a:effectLst>
              </a:rPr>
              <a:t>Introduction</a:t>
            </a:r>
            <a:endParaRPr lang="en-US"/>
          </a:p>
        </p:txBody>
      </p:sp>
      <p:sp>
        <p:nvSpPr>
          <p:cNvPr id="3" name="Content Placeholder 2">
            <a:extLst>
              <a:ext uri="{FF2B5EF4-FFF2-40B4-BE49-F238E27FC236}">
                <a16:creationId xmlns:a16="http://schemas.microsoft.com/office/drawing/2014/main" id="{C5E8E9DE-FA78-4588-862E-216CF008A32B}"/>
              </a:ext>
            </a:extLst>
          </p:cNvPr>
          <p:cNvSpPr>
            <a:spLocks noGrp="1"/>
          </p:cNvSpPr>
          <p:nvPr>
            <p:ph idx="1"/>
          </p:nvPr>
        </p:nvSpPr>
        <p:spPr/>
        <p:txBody>
          <a:bodyPr>
            <a:normAutofit lnSpcReduction="10000"/>
          </a:bodyPr>
          <a:lstStyle/>
          <a:p>
            <a:pPr indent="-305435"/>
            <a:r>
              <a:rPr lang="en-US" sz="2400" b="1" dirty="0">
                <a:ln>
                  <a:solidFill>
                    <a:srgbClr val="000000">
                      <a:lumMod val="75000"/>
                      <a:lumOff val="25000"/>
                      <a:alpha val="10000"/>
                    </a:srgbClr>
                  </a:solidFill>
                </a:ln>
                <a:effectLst>
                  <a:outerShdw blurRad="9525" dist="25400" dir="14640000" algn="tl" rotWithShape="0">
                    <a:srgbClr val="000000">
                      <a:alpha val="30000"/>
                    </a:srgbClr>
                  </a:outerShdw>
                </a:effectLst>
              </a:rPr>
              <a:t>How we created our bias:</a:t>
            </a:r>
            <a:endParaRPr lang="en-US" sz="2400" b="1">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endParaRPr>
          </a:p>
          <a:p>
            <a:pPr indent="-305435"/>
            <a:r>
              <a:rPr lang="en-US" sz="2400"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To create bias we asked our question in different ways, we asked athletes around campus our question along with non-athletes accepting answers from both sides</a:t>
            </a:r>
          </a:p>
          <a:p>
            <a:pPr indent="-305435"/>
            <a:r>
              <a:rPr lang="en-US" sz="2400"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For half of the students we asked, we wore sports apparel that would let our audience know we ourselves were student athletes</a:t>
            </a:r>
          </a:p>
          <a:p>
            <a:pPr indent="-305435"/>
            <a:r>
              <a:rPr lang="en-US" sz="2400" b="1"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Why did we choose this topic?</a:t>
            </a:r>
          </a:p>
          <a:p>
            <a:pPr indent="-305435"/>
            <a:r>
              <a:rPr lang="en-US" sz="2400"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We thought this topic would be interesting because of the scrutiny that student-athletes face or the stereotypes centered around student athletes and their grades. </a:t>
            </a:r>
          </a:p>
        </p:txBody>
      </p:sp>
    </p:spTree>
    <p:extLst>
      <p:ext uri="{BB962C8B-B14F-4D97-AF65-F5344CB8AC3E}">
        <p14:creationId xmlns:p14="http://schemas.microsoft.com/office/powerpoint/2010/main" val="4051013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B886D-700A-4D6A-8DA7-F036593492A9}"/>
              </a:ext>
            </a:extLst>
          </p:cNvPr>
          <p:cNvSpPr>
            <a:spLocks noGrp="1"/>
          </p:cNvSpPr>
          <p:nvPr>
            <p:ph type="title"/>
          </p:nvPr>
        </p:nvSpPr>
        <p:spPr/>
        <p:txBody>
          <a:bodyPr/>
          <a:lstStyle/>
          <a:p>
            <a:r>
              <a:rPr lang="en-US">
                <a:ln>
                  <a:solidFill>
                    <a:srgbClr val="000000">
                      <a:lumMod val="75000"/>
                      <a:lumOff val="25000"/>
                      <a:alpha val="10000"/>
                    </a:srgbClr>
                  </a:solidFill>
                </a:ln>
                <a:effectLst>
                  <a:outerShdw blurRad="9525" dist="25400" dir="14640000" algn="tl" rotWithShape="0">
                    <a:srgbClr val="000000">
                      <a:alpha val="30000"/>
                    </a:srgbClr>
                  </a:outerShdw>
                </a:effectLst>
              </a:rPr>
              <a:t>Methodology</a:t>
            </a:r>
            <a:endParaRPr lang="en-US"/>
          </a:p>
        </p:txBody>
      </p:sp>
      <p:sp>
        <p:nvSpPr>
          <p:cNvPr id="3" name="Content Placeholder 2">
            <a:extLst>
              <a:ext uri="{FF2B5EF4-FFF2-40B4-BE49-F238E27FC236}">
                <a16:creationId xmlns:a16="http://schemas.microsoft.com/office/drawing/2014/main" id="{F7DE1094-3CC8-4AFA-95CA-3BD0FBEA39E6}"/>
              </a:ext>
            </a:extLst>
          </p:cNvPr>
          <p:cNvSpPr>
            <a:spLocks noGrp="1"/>
          </p:cNvSpPr>
          <p:nvPr>
            <p:ph idx="1"/>
          </p:nvPr>
        </p:nvSpPr>
        <p:spPr/>
        <p:txBody>
          <a:bodyPr>
            <a:normAutofit fontScale="92500" lnSpcReduction="20000"/>
          </a:bodyPr>
          <a:lstStyle/>
          <a:p>
            <a:pPr indent="-305435"/>
            <a:r>
              <a:rPr lang="en-US" sz="2400" b="1" dirty="0">
                <a:ln>
                  <a:solidFill>
                    <a:srgbClr val="000000">
                      <a:lumMod val="75000"/>
                      <a:lumOff val="25000"/>
                      <a:alpha val="10000"/>
                    </a:srgbClr>
                  </a:solidFill>
                </a:ln>
                <a:effectLst>
                  <a:outerShdw blurRad="9525" dist="25400" dir="14640000" algn="tl" rotWithShape="0">
                    <a:srgbClr val="000000">
                      <a:alpha val="30000"/>
                    </a:srgbClr>
                  </a:outerShdw>
                </a:effectLst>
              </a:rPr>
              <a:t>How we conducted our experiment:</a:t>
            </a:r>
          </a:p>
          <a:p>
            <a:pPr indent="-305435"/>
            <a:r>
              <a:rPr lang="en-US" sz="2400" dirty="0">
                <a:ln>
                  <a:solidFill>
                    <a:srgbClr val="000000">
                      <a:lumMod val="75000"/>
                      <a:lumOff val="25000"/>
                      <a:alpha val="10000"/>
                    </a:srgbClr>
                  </a:solidFill>
                </a:ln>
                <a:effectLst>
                  <a:outerShdw blurRad="9525" dist="25400" dir="14640000" algn="tl" rotWithShape="0">
                    <a:srgbClr val="000000">
                      <a:alpha val="30000"/>
                    </a:srgbClr>
                  </a:outerShdw>
                </a:effectLst>
              </a:rPr>
              <a:t>We asked 140 students overall our set of questions</a:t>
            </a:r>
          </a:p>
          <a:p>
            <a:pPr marL="719455" lvl="1" indent="-269875"/>
            <a:r>
              <a:rPr lang="en-US" sz="2200" dirty="0">
                <a:ln>
                  <a:solidFill>
                    <a:srgbClr val="000000">
                      <a:lumMod val="75000"/>
                      <a:lumOff val="25000"/>
                      <a:alpha val="10000"/>
                    </a:srgbClr>
                  </a:solidFill>
                </a:ln>
                <a:effectLst>
                  <a:outerShdw blurRad="9525" dist="25400" dir="14640000" algn="tl" rotWithShape="0">
                    <a:srgbClr val="000000">
                      <a:alpha val="30000"/>
                    </a:srgbClr>
                  </a:outerShdw>
                </a:effectLst>
              </a:rPr>
              <a:t> We wore our basketball gear for 70 of those "interviews" and wore regular clothes for the other 70. </a:t>
            </a:r>
          </a:p>
          <a:p>
            <a:pPr indent="-305435"/>
            <a:r>
              <a:rPr lang="en-US" sz="2400" dirty="0">
                <a:ln>
                  <a:solidFill>
                    <a:srgbClr val="000000">
                      <a:lumMod val="75000"/>
                      <a:lumOff val="25000"/>
                      <a:alpha val="10000"/>
                    </a:srgbClr>
                  </a:solidFill>
                </a:ln>
                <a:effectLst>
                  <a:outerShdw blurRad="9525" dist="25400" dir="14640000" algn="tl" rotWithShape="0">
                    <a:srgbClr val="000000">
                      <a:alpha val="30000"/>
                    </a:srgbClr>
                  </a:outerShdw>
                </a:effectLst>
              </a:rPr>
              <a:t>We asked this question across many college campuses including Nichols, Elms College, AIC, Worcester State and Springfield College.</a:t>
            </a:r>
          </a:p>
          <a:p>
            <a:pPr indent="-305435"/>
            <a:r>
              <a:rPr lang="en-US" sz="2400" dirty="0">
                <a:ln>
                  <a:solidFill>
                    <a:srgbClr val="000000">
                      <a:lumMod val="75000"/>
                      <a:lumOff val="25000"/>
                      <a:alpha val="10000"/>
                    </a:srgbClr>
                  </a:solidFill>
                </a:ln>
                <a:effectLst>
                  <a:outerShdw blurRad="9525" dist="25400" dir="14640000" algn="tl" rotWithShape="0">
                    <a:srgbClr val="000000">
                      <a:alpha val="30000"/>
                    </a:srgbClr>
                  </a:outerShdw>
                </a:effectLst>
              </a:rPr>
              <a:t>We asked our questions to athletes and non-athletes.</a:t>
            </a:r>
          </a:p>
          <a:p>
            <a:pPr indent="-305435"/>
            <a:r>
              <a:rPr lang="en-US" sz="2400" b="1" dirty="0">
                <a:ln>
                  <a:solidFill>
                    <a:srgbClr val="000000">
                      <a:lumMod val="75000"/>
                      <a:lumOff val="25000"/>
                      <a:alpha val="10000"/>
                    </a:srgbClr>
                  </a:solidFill>
                </a:ln>
                <a:effectLst>
                  <a:outerShdw blurRad="9525" dist="25400" dir="14640000" algn="tl" rotWithShape="0">
                    <a:srgbClr val="000000">
                      <a:alpha val="30000"/>
                    </a:srgbClr>
                  </a:outerShdw>
                </a:effectLst>
              </a:rPr>
              <a:t>How was this effective?</a:t>
            </a:r>
          </a:p>
          <a:p>
            <a:pPr indent="-305435"/>
            <a:r>
              <a:rPr lang="en-US" sz="2400" dirty="0">
                <a:ln>
                  <a:solidFill>
                    <a:srgbClr val="000000">
                      <a:lumMod val="75000"/>
                      <a:lumOff val="25000"/>
                      <a:alpha val="10000"/>
                    </a:srgbClr>
                  </a:solidFill>
                </a:ln>
                <a:effectLst>
                  <a:outerShdw blurRad="9525" dist="25400" dir="14640000" algn="tl" rotWithShape="0">
                    <a:srgbClr val="000000">
                      <a:alpha val="30000"/>
                    </a:srgbClr>
                  </a:outerShdw>
                </a:effectLst>
              </a:rPr>
              <a:t>It showed us what people really thought about balancing sports and school. </a:t>
            </a:r>
          </a:p>
          <a:p>
            <a:pPr marL="37465" indent="0">
              <a:buNone/>
            </a:pPr>
            <a:endParaRPr lang="en-US" sz="2400"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indent="-305435"/>
            <a:endParaRPr lang="en-US" b="1">
              <a:ln>
                <a:solidFill>
                  <a:srgbClr val="000000">
                    <a:lumMod val="75000"/>
                    <a:lumOff val="25000"/>
                    <a:alpha val="10000"/>
                  </a:srgbClr>
                </a:solidFill>
              </a:ln>
              <a:effectLst>
                <a:outerShdw blurRad="9525" dist="25400" dir="14640000" algn="tl" rotWithShape="0">
                  <a:srgbClr val="000000">
                    <a:alpha val="30000"/>
                  </a:srgbClr>
                </a:outerShdw>
              </a:effectLst>
            </a:endParaRPr>
          </a:p>
          <a:p>
            <a:pPr indent="-305435"/>
            <a:endParaRPr lang="en-US" b="1">
              <a:ln>
                <a:solidFill>
                  <a:srgbClr val="000000">
                    <a:lumMod val="75000"/>
                    <a:lumOff val="25000"/>
                    <a:alpha val="10000"/>
                  </a:srgbClr>
                </a:solidFill>
              </a:ln>
              <a:effectLst>
                <a:outerShdw blurRad="9525" dist="25400" dir="14640000" algn="tl" rotWithShape="0">
                  <a:srgbClr val="000000">
                    <a:alpha val="30000"/>
                  </a:srgbClr>
                </a:outerShdw>
              </a:effectLst>
            </a:endParaRPr>
          </a:p>
          <a:p>
            <a:pPr indent="-305435"/>
            <a:endParaRPr lang="en-US" b="1">
              <a:ln>
                <a:solidFill>
                  <a:srgbClr val="000000">
                    <a:lumMod val="75000"/>
                    <a:lumOff val="25000"/>
                    <a:alpha val="10000"/>
                  </a:srgbClr>
                </a:solidFill>
              </a:ln>
              <a:effectLst>
                <a:outerShdw blurRad="9525" dist="25400" dir="14640000" algn="tl" rotWithShape="0">
                  <a:srgbClr val="000000">
                    <a:alpha val="30000"/>
                  </a:srgbClr>
                </a:outerShdw>
              </a:effectLst>
            </a:endParaRPr>
          </a:p>
          <a:p>
            <a:pPr indent="-305435"/>
            <a:endParaRPr lang="en-US">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2103852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5EA331-7EB0-47DC-8035-CD9B6CFF4A6C}"/>
              </a:ext>
            </a:extLst>
          </p:cNvPr>
          <p:cNvSpPr>
            <a:spLocks noGrp="1"/>
          </p:cNvSpPr>
          <p:nvPr>
            <p:ph type="title"/>
          </p:nvPr>
        </p:nvSpPr>
        <p:spPr>
          <a:xfrm>
            <a:off x="667267" y="-873"/>
            <a:ext cx="3382638" cy="1370605"/>
          </a:xfrm>
        </p:spPr>
        <p:txBody>
          <a:bodyPr vert="horz" lIns="91440" tIns="45720" rIns="91440" bIns="45720" rtlCol="0">
            <a:normAutofit/>
          </a:bodyPr>
          <a:lstStyle/>
          <a:p>
            <a:pPr algn="l"/>
            <a:r>
              <a:rPr lang="en-US" sz="3000"/>
              <a:t>Survey Results</a:t>
            </a:r>
          </a:p>
        </p:txBody>
      </p:sp>
      <p:sp>
        <p:nvSpPr>
          <p:cNvPr id="24" name="Content Placeholder 23">
            <a:extLst>
              <a:ext uri="{FF2B5EF4-FFF2-40B4-BE49-F238E27FC236}">
                <a16:creationId xmlns:a16="http://schemas.microsoft.com/office/drawing/2014/main" id="{3B14686C-81BE-4C11-A45D-9550BAEDBF7B}"/>
              </a:ext>
            </a:extLst>
          </p:cNvPr>
          <p:cNvSpPr>
            <a:spLocks noGrp="1"/>
          </p:cNvSpPr>
          <p:nvPr>
            <p:ph idx="1"/>
          </p:nvPr>
        </p:nvSpPr>
        <p:spPr>
          <a:xfrm>
            <a:off x="431944" y="1563595"/>
            <a:ext cx="4198522" cy="4866339"/>
          </a:xfrm>
        </p:spPr>
        <p:txBody>
          <a:bodyPr>
            <a:normAutofit/>
          </a:bodyPr>
          <a:lstStyle/>
          <a:p>
            <a:pPr indent="-305435"/>
            <a:r>
              <a:rPr lang="en-US" sz="1800" dirty="0">
                <a:ln>
                  <a:solidFill>
                    <a:srgbClr val="000000">
                      <a:lumMod val="75000"/>
                      <a:lumOff val="25000"/>
                      <a:alpha val="10000"/>
                    </a:srgbClr>
                  </a:solidFill>
                </a:ln>
                <a:effectLst>
                  <a:outerShdw blurRad="9525" dist="25400" dir="14640000" algn="tl" rotWithShape="0">
                    <a:srgbClr val="000000">
                      <a:alpha val="30000"/>
                    </a:srgbClr>
                  </a:outerShdw>
                </a:effectLst>
              </a:rPr>
              <a:t>Out of the 140 students we asked, 47 were non-athletes and 93 were athletes. </a:t>
            </a:r>
          </a:p>
          <a:p>
            <a:pPr indent="-305435"/>
            <a:r>
              <a:rPr lang="en-US" sz="1800" dirty="0">
                <a:ln>
                  <a:solidFill>
                    <a:srgbClr val="000000">
                      <a:lumMod val="75000"/>
                      <a:lumOff val="25000"/>
                      <a:alpha val="10000"/>
                    </a:srgbClr>
                  </a:solidFill>
                </a:ln>
                <a:effectLst>
                  <a:outerShdw blurRad="9525" dist="25400" dir="14640000" algn="tl" rotWithShape="0">
                    <a:srgbClr val="000000">
                      <a:alpha val="30000"/>
                    </a:srgbClr>
                  </a:outerShdw>
                </a:effectLst>
              </a:rPr>
              <a:t>We asked this question to help eliminate bias answers based on whether or not the individual we asked was an athlete or not. </a:t>
            </a:r>
          </a:p>
          <a:p>
            <a:pPr indent="-305435"/>
            <a:r>
              <a:rPr lang="en-US" sz="1800" dirty="0">
                <a:ln>
                  <a:solidFill>
                    <a:srgbClr val="000000">
                      <a:lumMod val="75000"/>
                      <a:lumOff val="25000"/>
                      <a:alpha val="10000"/>
                    </a:srgbClr>
                  </a:solidFill>
                </a:ln>
                <a:effectLst>
                  <a:outerShdw blurRad="9525" dist="25400" dir="14640000" algn="tl" rotWithShape="0">
                    <a:srgbClr val="000000">
                      <a:alpha val="30000"/>
                    </a:srgbClr>
                  </a:outerShdw>
                </a:effectLst>
              </a:rPr>
              <a:t>We also wanted to see if there was indeed a bias towards whether or not being an athlete played a role in if you thought your activities affected your grades. </a:t>
            </a:r>
          </a:p>
          <a:p>
            <a:pPr indent="-305435"/>
            <a:endParaRPr lang="en-US" sz="1800"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pic>
        <p:nvPicPr>
          <p:cNvPr id="4" name="Picture 4" descr="A screenshot of a cell phone&#10;&#10;Description generated with very high confidence">
            <a:extLst>
              <a:ext uri="{FF2B5EF4-FFF2-40B4-BE49-F238E27FC236}">
                <a16:creationId xmlns:a16="http://schemas.microsoft.com/office/drawing/2014/main" id="{48C403EE-0BF7-4BC9-9036-95332932C006}"/>
              </a:ext>
            </a:extLst>
          </p:cNvPr>
          <p:cNvPicPr>
            <a:picLocks noChangeAspect="1"/>
          </p:cNvPicPr>
          <p:nvPr/>
        </p:nvPicPr>
        <p:blipFill>
          <a:blip r:embed="rId3"/>
          <a:stretch>
            <a:fillRect/>
          </a:stretch>
        </p:blipFill>
        <p:spPr>
          <a:xfrm>
            <a:off x="4915348" y="1259501"/>
            <a:ext cx="6633184" cy="3915662"/>
          </a:xfrm>
          <a:prstGeom prst="rect">
            <a:avLst/>
          </a:prstGeom>
        </p:spPr>
      </p:pic>
    </p:spTree>
    <p:extLst>
      <p:ext uri="{BB962C8B-B14F-4D97-AF65-F5344CB8AC3E}">
        <p14:creationId xmlns:p14="http://schemas.microsoft.com/office/powerpoint/2010/main" val="3292992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8" name="Content Placeholder 17">
            <a:extLst>
              <a:ext uri="{FF2B5EF4-FFF2-40B4-BE49-F238E27FC236}">
                <a16:creationId xmlns:a16="http://schemas.microsoft.com/office/drawing/2014/main" id="{5C3DB3F7-B05B-49E4-9C32-E18D4CDECD6B}"/>
              </a:ext>
            </a:extLst>
          </p:cNvPr>
          <p:cNvSpPr>
            <a:spLocks noGrp="1"/>
          </p:cNvSpPr>
          <p:nvPr>
            <p:ph idx="1"/>
          </p:nvPr>
        </p:nvSpPr>
        <p:spPr>
          <a:xfrm>
            <a:off x="913796" y="386977"/>
            <a:ext cx="3358084" cy="5404222"/>
          </a:xfrm>
        </p:spPr>
        <p:txBody>
          <a:bodyPr>
            <a:normAutofit/>
          </a:bodyPr>
          <a:lstStyle/>
          <a:p>
            <a:pPr indent="-305435"/>
            <a:r>
              <a:rPr lang="en-US" sz="2000" dirty="0">
                <a:ln>
                  <a:solidFill>
                    <a:srgbClr val="000000">
                      <a:lumMod val="75000"/>
                      <a:lumOff val="25000"/>
                      <a:alpha val="10000"/>
                    </a:srgbClr>
                  </a:solidFill>
                </a:ln>
                <a:effectLst>
                  <a:outerShdw blurRad="9525" dist="25400" dir="14640000" algn="tl" rotWithShape="0">
                    <a:srgbClr val="000000">
                      <a:alpha val="30000"/>
                    </a:srgbClr>
                  </a:outerShdw>
                </a:effectLst>
              </a:rPr>
              <a:t>58 students said that sometimes sports affects your grades.</a:t>
            </a:r>
          </a:p>
          <a:p>
            <a:pPr indent="-305435"/>
            <a:r>
              <a:rPr lang="en-US" sz="2000" dirty="0">
                <a:ln>
                  <a:solidFill>
                    <a:srgbClr val="000000">
                      <a:lumMod val="75000"/>
                      <a:lumOff val="25000"/>
                      <a:alpha val="10000"/>
                    </a:srgbClr>
                  </a:solidFill>
                </a:ln>
                <a:effectLst>
                  <a:outerShdw blurRad="9525" dist="25400" dir="14640000" algn="tl" rotWithShape="0">
                    <a:srgbClr val="000000">
                      <a:alpha val="30000"/>
                    </a:srgbClr>
                  </a:outerShdw>
                </a:effectLst>
              </a:rPr>
              <a:t>27 students said sports always affects your grades.</a:t>
            </a:r>
          </a:p>
          <a:p>
            <a:pPr indent="-305435"/>
            <a:r>
              <a:rPr lang="en-US" sz="2000" dirty="0">
                <a:ln>
                  <a:solidFill>
                    <a:srgbClr val="000000">
                      <a:lumMod val="75000"/>
                      <a:lumOff val="25000"/>
                      <a:alpha val="10000"/>
                    </a:srgbClr>
                  </a:solidFill>
                </a:ln>
                <a:effectLst>
                  <a:outerShdw blurRad="9525" dist="25400" dir="14640000" algn="tl" rotWithShape="0">
                    <a:srgbClr val="000000">
                      <a:alpha val="30000"/>
                    </a:srgbClr>
                  </a:outerShdw>
                </a:effectLst>
              </a:rPr>
              <a:t>25 students said sports almost never affects your grades.</a:t>
            </a:r>
          </a:p>
          <a:p>
            <a:pPr indent="-305435"/>
            <a:r>
              <a:rPr lang="en-US" sz="2000" dirty="0">
                <a:ln>
                  <a:solidFill>
                    <a:srgbClr val="000000">
                      <a:lumMod val="75000"/>
                      <a:lumOff val="25000"/>
                      <a:alpha val="10000"/>
                    </a:srgbClr>
                  </a:solidFill>
                </a:ln>
                <a:effectLst>
                  <a:outerShdw blurRad="9525" dist="25400" dir="14640000" algn="tl" rotWithShape="0">
                    <a:srgbClr val="000000">
                      <a:alpha val="30000"/>
                    </a:srgbClr>
                  </a:outerShdw>
                </a:effectLst>
              </a:rPr>
              <a:t>While 14 students said sports almost always affects your grades AND 16 said sports never affects your grades.</a:t>
            </a:r>
          </a:p>
          <a:p>
            <a:pPr marL="37465" indent="0">
              <a:buNone/>
            </a:pPr>
            <a:endParaRPr lang="en-US" sz="2000"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pic>
        <p:nvPicPr>
          <p:cNvPr id="5" name="Content Placeholder 4" descr="A picture containing text, umbrella&#10;&#10;Description generated with very high confidence">
            <a:extLst>
              <a:ext uri="{FF2B5EF4-FFF2-40B4-BE49-F238E27FC236}">
                <a16:creationId xmlns:a16="http://schemas.microsoft.com/office/drawing/2014/main" id="{EBE0DF27-0B50-409C-B1BD-238615906E35}"/>
              </a:ext>
            </a:extLst>
          </p:cNvPr>
          <p:cNvPicPr>
            <a:picLocks noChangeAspect="1"/>
          </p:cNvPicPr>
          <p:nvPr/>
        </p:nvPicPr>
        <p:blipFill>
          <a:blip r:embed="rId3"/>
          <a:stretch>
            <a:fillRect/>
          </a:stretch>
        </p:blipFill>
        <p:spPr>
          <a:xfrm>
            <a:off x="4915348" y="833532"/>
            <a:ext cx="6633184" cy="4767600"/>
          </a:xfrm>
          <a:prstGeom prst="rect">
            <a:avLst/>
          </a:prstGeom>
        </p:spPr>
      </p:pic>
    </p:spTree>
    <p:extLst>
      <p:ext uri="{BB962C8B-B14F-4D97-AF65-F5344CB8AC3E}">
        <p14:creationId xmlns:p14="http://schemas.microsoft.com/office/powerpoint/2010/main" val="1579097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7" name="Rectangle 31">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FACADC-C004-4C11-9420-837B43E72F33}"/>
              </a:ext>
            </a:extLst>
          </p:cNvPr>
          <p:cNvSpPr>
            <a:spLocks noGrp="1"/>
          </p:cNvSpPr>
          <p:nvPr>
            <p:ph type="title"/>
          </p:nvPr>
        </p:nvSpPr>
        <p:spPr>
          <a:xfrm>
            <a:off x="913795" y="965196"/>
            <a:ext cx="3153952" cy="1329769"/>
          </a:xfrm>
        </p:spPr>
        <p:txBody>
          <a:bodyPr vert="horz" lIns="91440" tIns="45720" rIns="91440" bIns="45720" rtlCol="0">
            <a:normAutofit/>
          </a:bodyPr>
          <a:lstStyle/>
          <a:p>
            <a:pPr algn="l"/>
            <a:r>
              <a:rPr lang="en-US" sz="3200" dirty="0"/>
              <a:t>Survey Results</a:t>
            </a:r>
          </a:p>
        </p:txBody>
      </p:sp>
      <p:sp>
        <p:nvSpPr>
          <p:cNvPr id="28" name="Content Placeholder 28">
            <a:extLst>
              <a:ext uri="{FF2B5EF4-FFF2-40B4-BE49-F238E27FC236}">
                <a16:creationId xmlns:a16="http://schemas.microsoft.com/office/drawing/2014/main" id="{B356782A-8BAA-46C4-AE90-0D45D5E27C26}"/>
              </a:ext>
            </a:extLst>
          </p:cNvPr>
          <p:cNvSpPr>
            <a:spLocks noGrp="1"/>
          </p:cNvSpPr>
          <p:nvPr>
            <p:ph idx="1"/>
          </p:nvPr>
        </p:nvSpPr>
        <p:spPr>
          <a:xfrm>
            <a:off x="913796" y="2450353"/>
            <a:ext cx="3153952" cy="3340847"/>
          </a:xfrm>
        </p:spPr>
        <p:txBody>
          <a:bodyPr>
            <a:normAutofit/>
          </a:bodyPr>
          <a:lstStyle/>
          <a:p>
            <a:pPr indent="-305435"/>
            <a:r>
              <a:rPr lang="en-US" sz="1800">
                <a:ln>
                  <a:solidFill>
                    <a:srgbClr val="000000">
                      <a:lumMod val="75000"/>
                      <a:lumOff val="25000"/>
                      <a:alpha val="10000"/>
                    </a:srgbClr>
                  </a:solidFill>
                </a:ln>
                <a:effectLst>
                  <a:outerShdw blurRad="9525" dist="25400" dir="14640000" algn="tl" rotWithShape="0">
                    <a:srgbClr val="000000">
                      <a:alpha val="30000"/>
                    </a:srgbClr>
                  </a:outerShdw>
                </a:effectLst>
              </a:rPr>
              <a:t>This charts shows and breaksdown if playing a sport vs. not playing a sport affected the opinion we recevived about how being an athlete could affect your grades.</a:t>
            </a:r>
          </a:p>
        </p:txBody>
      </p:sp>
      <p:sp>
        <p:nvSpPr>
          <p:cNvPr id="30" name="Rectangle 33">
            <a:extLst>
              <a:ext uri="{FF2B5EF4-FFF2-40B4-BE49-F238E27FC236}">
                <a16:creationId xmlns:a16="http://schemas.microsoft.com/office/drawing/2014/main" id="{BEF75C5D-2BA1-43DF-A7EA-02C7DEC12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965196"/>
            <a:ext cx="6581364" cy="4781641"/>
          </a:xfrm>
          <a:prstGeom prst="rect">
            <a:avLst/>
          </a:prstGeom>
          <a:solidFill>
            <a:schemeClr val="tx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screenshot of a cell phone&#10;&#10;Description generated with high confidence">
            <a:extLst>
              <a:ext uri="{FF2B5EF4-FFF2-40B4-BE49-F238E27FC236}">
                <a16:creationId xmlns:a16="http://schemas.microsoft.com/office/drawing/2014/main" id="{3CEC6D71-CAD7-47F1-AD60-5F354C5407F4}"/>
              </a:ext>
            </a:extLst>
          </p:cNvPr>
          <p:cNvPicPr>
            <a:picLocks noChangeAspect="1"/>
          </p:cNvPicPr>
          <p:nvPr/>
        </p:nvPicPr>
        <p:blipFill>
          <a:blip r:embed="rId3"/>
          <a:stretch>
            <a:fillRect/>
          </a:stretch>
        </p:blipFill>
        <p:spPr>
          <a:xfrm>
            <a:off x="5447914" y="1438360"/>
            <a:ext cx="5021688" cy="3835314"/>
          </a:xfrm>
          <a:prstGeom prst="rect">
            <a:avLst/>
          </a:prstGeom>
        </p:spPr>
      </p:pic>
    </p:spTree>
    <p:extLst>
      <p:ext uri="{BB962C8B-B14F-4D97-AF65-F5344CB8AC3E}">
        <p14:creationId xmlns:p14="http://schemas.microsoft.com/office/powerpoint/2010/main" val="3972279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5B7D77-0836-4E6F-8D2A-BF234C39D5C1}"/>
              </a:ext>
            </a:extLst>
          </p:cNvPr>
          <p:cNvSpPr>
            <a:spLocks noGrp="1"/>
          </p:cNvSpPr>
          <p:nvPr>
            <p:ph type="title"/>
          </p:nvPr>
        </p:nvSpPr>
        <p:spPr>
          <a:xfrm>
            <a:off x="340482" y="643465"/>
            <a:ext cx="3382638" cy="1370605"/>
          </a:xfrm>
        </p:spPr>
        <p:txBody>
          <a:bodyPr vert="horz" lIns="91440" tIns="45720" rIns="91440" bIns="45720" rtlCol="0">
            <a:normAutofit/>
          </a:bodyPr>
          <a:lstStyle/>
          <a:p>
            <a:pPr algn="l"/>
            <a:r>
              <a:rPr lang="en-US" sz="3000" dirty="0"/>
              <a:t>Survey Results</a:t>
            </a:r>
          </a:p>
        </p:txBody>
      </p:sp>
      <p:sp>
        <p:nvSpPr>
          <p:cNvPr id="16" name="Content Placeholder 15">
            <a:extLst>
              <a:ext uri="{FF2B5EF4-FFF2-40B4-BE49-F238E27FC236}">
                <a16:creationId xmlns:a16="http://schemas.microsoft.com/office/drawing/2014/main" id="{9A035315-DD86-486A-95A8-92A4C5E7B362}"/>
              </a:ext>
            </a:extLst>
          </p:cNvPr>
          <p:cNvSpPr>
            <a:spLocks noGrp="1"/>
          </p:cNvSpPr>
          <p:nvPr>
            <p:ph idx="1"/>
          </p:nvPr>
        </p:nvSpPr>
        <p:spPr>
          <a:xfrm>
            <a:off x="913796" y="2247153"/>
            <a:ext cx="3358084" cy="3544046"/>
          </a:xfrm>
        </p:spPr>
        <p:txBody>
          <a:bodyPr>
            <a:normAutofit/>
          </a:bodyPr>
          <a:lstStyle/>
          <a:p>
            <a:pPr indent="-305435"/>
            <a:r>
              <a:rPr lang="en-US" sz="1800"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Mean: 10.75</a:t>
            </a:r>
          </a:p>
          <a:p>
            <a:pPr indent="-305435"/>
            <a:r>
              <a:rPr lang="en-US" sz="1800"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Median: 13</a:t>
            </a:r>
          </a:p>
          <a:p>
            <a:pPr indent="-305435"/>
            <a:r>
              <a:rPr lang="en-US" sz="1800"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Mode: 13</a:t>
            </a:r>
          </a:p>
          <a:p>
            <a:pPr indent="-305435"/>
            <a:r>
              <a:rPr lang="en-US" sz="1800"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Min: 13 </a:t>
            </a:r>
          </a:p>
          <a:p>
            <a:pPr indent="-305435"/>
            <a:r>
              <a:rPr lang="en-US" sz="1800"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Max: 22</a:t>
            </a:r>
          </a:p>
          <a:p>
            <a:pPr indent="-305435"/>
            <a:r>
              <a:rPr lang="en-US" sz="1800"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Range: 9</a:t>
            </a:r>
          </a:p>
          <a:p>
            <a:pPr indent="-305435"/>
            <a:r>
              <a:rPr lang="en-US" sz="1800" dirty="0">
                <a:ln>
                  <a:solidFill>
                    <a:srgbClr val="000000">
                      <a:lumMod val="75000"/>
                      <a:lumOff val="25000"/>
                      <a:alpha val="10000"/>
                    </a:srgbClr>
                  </a:solidFill>
                </a:ln>
                <a:effectLst>
                  <a:outerShdw blurRad="9525" dist="25400" dir="14640000" algn="tl" rotWithShape="0">
                    <a:srgbClr val="000000">
                      <a:alpha val="30000"/>
                    </a:srgbClr>
                  </a:outerShdw>
                </a:effectLst>
                <a:ea typeface="+mn-lt"/>
                <a:cs typeface="+mn-lt"/>
              </a:rPr>
              <a:t>St Dev: 7.78</a:t>
            </a:r>
          </a:p>
          <a:p>
            <a:pPr indent="-305435"/>
            <a:r>
              <a:rPr lang="en-US" sz="1800" dirty="0">
                <a:ln>
                  <a:solidFill>
                    <a:srgbClr val="000000">
                      <a:lumMod val="75000"/>
                      <a:lumOff val="25000"/>
                      <a:alpha val="10000"/>
                    </a:srgbClr>
                  </a:solidFill>
                </a:ln>
                <a:effectLst>
                  <a:outerShdw blurRad="9525" dist="25400" dir="14640000" algn="tl" rotWithShape="0">
                    <a:srgbClr val="000000">
                      <a:alpha val="30000"/>
                    </a:srgbClr>
                  </a:outerShdw>
                </a:effectLst>
              </a:rPr>
              <a:t>Variance: 60.52</a:t>
            </a:r>
          </a:p>
          <a:p>
            <a:pPr indent="-305435"/>
            <a:endParaRPr lang="en-US" sz="180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pic>
        <p:nvPicPr>
          <p:cNvPr id="5" name="Content Placeholder 4" descr="A picture containing screenshot, screen, monitor, large&#10;&#10;Description generated with very high confidence">
            <a:extLst>
              <a:ext uri="{FF2B5EF4-FFF2-40B4-BE49-F238E27FC236}">
                <a16:creationId xmlns:a16="http://schemas.microsoft.com/office/drawing/2014/main" id="{9AC1251D-B38B-4C03-A62B-FBB37D9AAA37}"/>
              </a:ext>
            </a:extLst>
          </p:cNvPr>
          <p:cNvPicPr>
            <a:picLocks noChangeAspect="1"/>
          </p:cNvPicPr>
          <p:nvPr/>
        </p:nvPicPr>
        <p:blipFill>
          <a:blip r:embed="rId3"/>
          <a:stretch>
            <a:fillRect/>
          </a:stretch>
        </p:blipFill>
        <p:spPr>
          <a:xfrm>
            <a:off x="3420377" y="644671"/>
            <a:ext cx="8592612" cy="4593780"/>
          </a:xfrm>
          <a:prstGeom prst="rect">
            <a:avLst/>
          </a:prstGeom>
        </p:spPr>
      </p:pic>
    </p:spTree>
    <p:extLst>
      <p:ext uri="{BB962C8B-B14F-4D97-AF65-F5344CB8AC3E}">
        <p14:creationId xmlns:p14="http://schemas.microsoft.com/office/powerpoint/2010/main" val="3833906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CDA9BC-86F5-4BE7-A8AF-90F8499F942F}"/>
              </a:ext>
            </a:extLst>
          </p:cNvPr>
          <p:cNvSpPr>
            <a:spLocks noGrp="1"/>
          </p:cNvSpPr>
          <p:nvPr>
            <p:ph type="title"/>
          </p:nvPr>
        </p:nvSpPr>
        <p:spPr>
          <a:xfrm>
            <a:off x="913796" y="643465"/>
            <a:ext cx="3382638" cy="1370605"/>
          </a:xfrm>
        </p:spPr>
        <p:txBody>
          <a:bodyPr>
            <a:normAutofit/>
          </a:bodyPr>
          <a:lstStyle/>
          <a:p>
            <a:pPr algn="l"/>
            <a:r>
              <a:rPr lang="en-US" sz="3000" dirty="0">
                <a:ln>
                  <a:solidFill>
                    <a:srgbClr val="000000">
                      <a:lumMod val="75000"/>
                      <a:lumOff val="25000"/>
                      <a:alpha val="10000"/>
                    </a:srgbClr>
                  </a:solidFill>
                </a:ln>
                <a:effectLst>
                  <a:outerShdw blurRad="9525" dist="25400" dir="14640000" algn="tl" rotWithShape="0">
                    <a:srgbClr val="000000">
                      <a:alpha val="30000"/>
                    </a:srgbClr>
                  </a:outerShdw>
                </a:effectLst>
              </a:rPr>
              <a:t>Survey Results</a:t>
            </a:r>
            <a:endParaRPr lang="en-US" sz="3000" dirty="0"/>
          </a:p>
        </p:txBody>
      </p:sp>
      <p:sp>
        <p:nvSpPr>
          <p:cNvPr id="3" name="Content Placeholder 2">
            <a:extLst>
              <a:ext uri="{FF2B5EF4-FFF2-40B4-BE49-F238E27FC236}">
                <a16:creationId xmlns:a16="http://schemas.microsoft.com/office/drawing/2014/main" id="{026F2BDE-AA6F-464B-9ED8-7A6DBF7108E7}"/>
              </a:ext>
            </a:extLst>
          </p:cNvPr>
          <p:cNvSpPr>
            <a:spLocks noGrp="1"/>
          </p:cNvSpPr>
          <p:nvPr>
            <p:ph idx="1"/>
          </p:nvPr>
        </p:nvSpPr>
        <p:spPr>
          <a:xfrm>
            <a:off x="913796" y="2247153"/>
            <a:ext cx="3358084" cy="3544046"/>
          </a:xfrm>
        </p:spPr>
        <p:txBody>
          <a:bodyPr>
            <a:normAutofit/>
          </a:bodyPr>
          <a:lstStyle/>
          <a:p>
            <a:pPr indent="-305435"/>
            <a:r>
              <a:rPr lang="en-US" sz="1800" dirty="0">
                <a:ln>
                  <a:solidFill>
                    <a:srgbClr val="000000">
                      <a:lumMod val="75000"/>
                      <a:lumOff val="25000"/>
                      <a:alpha val="10000"/>
                    </a:srgbClr>
                  </a:solidFill>
                </a:ln>
                <a:effectLst>
                  <a:outerShdw blurRad="9525" dist="25400" dir="14640000" algn="tl" rotWithShape="0">
                    <a:srgbClr val="000000">
                      <a:alpha val="30000"/>
                    </a:srgbClr>
                  </a:outerShdw>
                </a:effectLst>
              </a:rPr>
              <a:t>This charts just shows that we split our bias right down the middle and asked 70 people with our basketball gear on and 70 people without our basketball gear on. </a:t>
            </a:r>
          </a:p>
        </p:txBody>
      </p:sp>
      <p:pic>
        <p:nvPicPr>
          <p:cNvPr id="5" name="Picture 4" descr="A close up of a logo&#10;&#10;Description generated with very high confidence">
            <a:extLst>
              <a:ext uri="{FF2B5EF4-FFF2-40B4-BE49-F238E27FC236}">
                <a16:creationId xmlns:a16="http://schemas.microsoft.com/office/drawing/2014/main" id="{2D4F6696-562E-41AC-A3E9-5642588F1E95}"/>
              </a:ext>
            </a:extLst>
          </p:cNvPr>
          <p:cNvPicPr>
            <a:picLocks noChangeAspect="1"/>
          </p:cNvPicPr>
          <p:nvPr/>
        </p:nvPicPr>
        <p:blipFill>
          <a:blip r:embed="rId3"/>
          <a:stretch>
            <a:fillRect/>
          </a:stretch>
        </p:blipFill>
        <p:spPr>
          <a:xfrm>
            <a:off x="4915348" y="658694"/>
            <a:ext cx="6633184" cy="5117277"/>
          </a:xfrm>
          <a:prstGeom prst="rect">
            <a:avLst/>
          </a:prstGeom>
        </p:spPr>
      </p:pic>
    </p:spTree>
    <p:extLst>
      <p:ext uri="{BB962C8B-B14F-4D97-AF65-F5344CB8AC3E}">
        <p14:creationId xmlns:p14="http://schemas.microsoft.com/office/powerpoint/2010/main" val="24283117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DarkSeedLeftStep">
      <a:dk1>
        <a:srgbClr val="000000"/>
      </a:dk1>
      <a:lt1>
        <a:srgbClr val="FFFFFF"/>
      </a:lt1>
      <a:dk2>
        <a:srgbClr val="2C2441"/>
      </a:dk2>
      <a:lt2>
        <a:srgbClr val="E2E8E6"/>
      </a:lt2>
      <a:accent1>
        <a:srgbClr val="CA466E"/>
      </a:accent1>
      <a:accent2>
        <a:srgbClr val="B83493"/>
      </a:accent2>
      <a:accent3>
        <a:srgbClr val="B846CA"/>
      </a:accent3>
      <a:accent4>
        <a:srgbClr val="7136B9"/>
      </a:accent4>
      <a:accent5>
        <a:srgbClr val="4A46CA"/>
      </a:accent5>
      <a:accent6>
        <a:srgbClr val="3467B8"/>
      </a:accent6>
      <a:hlink>
        <a:srgbClr val="7661CA"/>
      </a:hlink>
      <a:folHlink>
        <a:srgbClr val="7F7F7F"/>
      </a:folHlink>
    </a:clrScheme>
    <a:fontScheme name="Slate">
      <a:majorFont>
        <a:latin typeface="Bodoni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14</Slides>
  <Notes>0</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SlateVTI</vt:lpstr>
      <vt:lpstr>Statistics Project</vt:lpstr>
      <vt:lpstr>Questions </vt:lpstr>
      <vt:lpstr>Introduction</vt:lpstr>
      <vt:lpstr>Methodology</vt:lpstr>
      <vt:lpstr>Survey Results</vt:lpstr>
      <vt:lpstr>PowerPoint Presentation</vt:lpstr>
      <vt:lpstr>Survey Results</vt:lpstr>
      <vt:lpstr>Survey Results</vt:lpstr>
      <vt:lpstr>Survey Results</vt:lpstr>
      <vt:lpstr>This chart shows if two biases were in fact created when we asked an individual if they played or didn't play a sport while we ourselves were either wearing our basketball gear or not.          </vt:lpstr>
      <vt:lpstr>Survey Results</vt:lpstr>
      <vt:lpstr>Survey Results</vt:lpstr>
      <vt:lpstr>Conclusions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456</cp:revision>
  <dcterms:created xsi:type="dcterms:W3CDTF">2019-12-13T00:20:03Z</dcterms:created>
  <dcterms:modified xsi:type="dcterms:W3CDTF">2019-12-16T14:32:51Z</dcterms:modified>
</cp:coreProperties>
</file>